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67" r:id="rId1"/>
  </p:sldMasterIdLst>
  <p:sldIdLst>
    <p:sldId id="329" r:id="rId2"/>
    <p:sldId id="330" r:id="rId3"/>
    <p:sldId id="331" r:id="rId4"/>
    <p:sldId id="332" r:id="rId5"/>
    <p:sldId id="320" r:id="rId6"/>
    <p:sldId id="321" r:id="rId7"/>
    <p:sldId id="322" r:id="rId8"/>
    <p:sldId id="323" r:id="rId9"/>
    <p:sldId id="324" r:id="rId10"/>
    <p:sldId id="325" r:id="rId11"/>
    <p:sldId id="326" r:id="rId12"/>
    <p:sldId id="327" r:id="rId13"/>
    <p:sldId id="308" r:id="rId14"/>
    <p:sldId id="32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4-18T07:43:11.138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4-18T07:43:11.141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1332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12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85206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524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3280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9438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465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277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5489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9241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745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7446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493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210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659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79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6106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F0A3CF6-66A2-42FE-9D32-6D6A55A1BB51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17B47C9-A244-423E-83FF-6A7B33A90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3172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8" r:id="rId1"/>
    <p:sldLayoutId id="2147484269" r:id="rId2"/>
    <p:sldLayoutId id="2147484270" r:id="rId3"/>
    <p:sldLayoutId id="2147484271" r:id="rId4"/>
    <p:sldLayoutId id="2147484272" r:id="rId5"/>
    <p:sldLayoutId id="2147484273" r:id="rId6"/>
    <p:sldLayoutId id="2147484274" r:id="rId7"/>
    <p:sldLayoutId id="2147484275" r:id="rId8"/>
    <p:sldLayoutId id="2147484276" r:id="rId9"/>
    <p:sldLayoutId id="2147484277" r:id="rId10"/>
    <p:sldLayoutId id="2147484278" r:id="rId11"/>
    <p:sldLayoutId id="2147484279" r:id="rId12"/>
    <p:sldLayoutId id="2147484280" r:id="rId13"/>
    <p:sldLayoutId id="2147484281" r:id="rId14"/>
    <p:sldLayoutId id="2147484282" r:id="rId15"/>
    <p:sldLayoutId id="2147484283" r:id="rId16"/>
    <p:sldLayoutId id="214748428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30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10" Type="http://schemas.openxmlformats.org/officeDocument/2006/relationships/image" Target="../media/image71.png"/><Relationship Id="rId4" Type="http://schemas.openxmlformats.org/officeDocument/2006/relationships/image" Target="../media/image65.png"/><Relationship Id="rId9" Type="http://schemas.openxmlformats.org/officeDocument/2006/relationships/image" Target="../media/image7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0.png"/><Relationship Id="rId5" Type="http://schemas.openxmlformats.org/officeDocument/2006/relationships/image" Target="../media/image79.png"/><Relationship Id="rId10" Type="http://schemas.openxmlformats.org/officeDocument/2006/relationships/image" Target="../media/image84.png"/><Relationship Id="rId4" Type="http://schemas.openxmlformats.org/officeDocument/2006/relationships/image" Target="../media/image78.png"/><Relationship Id="rId9" Type="http://schemas.openxmlformats.org/officeDocument/2006/relationships/image" Target="../media/image8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png"/><Relationship Id="rId3" Type="http://schemas.openxmlformats.org/officeDocument/2006/relationships/hyperlink" Target="https://colab.research.google.com/drive/1Fzou07B8pY6co3qHm9xFvQoax1WECW6A?usp=share_link" TargetMode="External"/><Relationship Id="rId7" Type="http://schemas.openxmlformats.org/officeDocument/2006/relationships/image" Target="../media/image85.png"/><Relationship Id="rId2" Type="http://schemas.openxmlformats.org/officeDocument/2006/relationships/hyperlink" Target="https://github.com/Elena-2022/---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89.png"/><Relationship Id="rId5" Type="http://schemas.openxmlformats.org/officeDocument/2006/relationships/image" Target="../media/image22.png"/><Relationship Id="rId10" Type="http://schemas.openxmlformats.org/officeDocument/2006/relationships/image" Target="../media/image88.png"/><Relationship Id="rId4" Type="http://schemas.openxmlformats.org/officeDocument/2006/relationships/image" Target="../media/image21.png"/><Relationship Id="rId9" Type="http://schemas.openxmlformats.org/officeDocument/2006/relationships/image" Target="../media/image8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11" Type="http://schemas.openxmlformats.org/officeDocument/2006/relationships/image" Target="../media/image42.png"/><Relationship Id="rId5" Type="http://schemas.openxmlformats.org/officeDocument/2006/relationships/image" Target="../media/image37.png"/><Relationship Id="rId10" Type="http://schemas.openxmlformats.org/officeDocument/2006/relationships/image" Target="../media/image41.png"/><Relationship Id="rId4" Type="http://schemas.openxmlformats.org/officeDocument/2006/relationships/image" Target="../media/image36.pn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53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01233E2-89D1-4631-9EA2-F829C9433637}"/>
              </a:ext>
            </a:extLst>
          </p:cNvPr>
          <p:cNvSpPr txBox="1"/>
          <p:nvPr/>
        </p:nvSpPr>
        <p:spPr>
          <a:xfrm>
            <a:off x="2418914" y="1761689"/>
            <a:ext cx="7475584" cy="1493249"/>
          </a:xfrm>
          <a:prstGeom prst="rect">
            <a:avLst/>
          </a:prstGeom>
          <a:noFill/>
        </p:spPr>
        <p:txBody>
          <a:bodyPr wrap="square" lIns="76727" tIns="38364" rIns="76727" bIns="38364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ВЫПУСКНАЯ КВАЛИФИКАЦИОННАЯ РАБОТА</a:t>
            </a:r>
          </a:p>
          <a:p>
            <a:pPr algn="ctr">
              <a:spcAft>
                <a:spcPts val="1200"/>
              </a:spcAft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 курсу </a:t>
            </a:r>
          </a:p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Science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Рукописный ввод 8">
                <a:extLst>
                  <a:ext uri="{FF2B5EF4-FFF2-40B4-BE49-F238E27FC236}">
                    <a16:creationId xmlns:a16="http://schemas.microsoft.com/office/drawing/2014/main" id="{1DEC865F-1443-4D03-9F29-4BD6D11BECA3}"/>
                  </a:ext>
                </a:extLst>
              </p14:cNvPr>
              <p14:cNvContentPartPr/>
              <p14:nvPr/>
            </p14:nvContentPartPr>
            <p14:xfrm>
              <a:off x="1168686" y="-205132"/>
              <a:ext cx="270" cy="359"/>
            </p14:xfrm>
          </p:contentPart>
        </mc:Choice>
        <mc:Fallback xmlns="">
          <p:pic>
            <p:nvPicPr>
              <p:cNvPr id="9" name="Рукописный ввод 8">
                <a:extLst>
                  <a:ext uri="{FF2B5EF4-FFF2-40B4-BE49-F238E27FC236}">
                    <a16:creationId xmlns:a16="http://schemas.microsoft.com/office/drawing/2014/main" id="{1DEC865F-1443-4D03-9F29-4BD6D11BECA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8186" y="-312832"/>
                <a:ext cx="81000" cy="21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Рукописный ввод 9">
                <a:extLst>
                  <a:ext uri="{FF2B5EF4-FFF2-40B4-BE49-F238E27FC236}">
                    <a16:creationId xmlns:a16="http://schemas.microsoft.com/office/drawing/2014/main" id="{D4F611E5-5BF3-432E-86BD-75D9FA62FAF5}"/>
                  </a:ext>
                </a:extLst>
              </p14:cNvPr>
              <p14:cNvContentPartPr/>
              <p14:nvPr/>
            </p14:nvContentPartPr>
            <p14:xfrm>
              <a:off x="1805456" y="-167729"/>
              <a:ext cx="270" cy="359"/>
            </p14:xfrm>
          </p:contentPart>
        </mc:Choice>
        <mc:Fallback xmlns="">
          <p:pic>
            <p:nvPicPr>
              <p:cNvPr id="10" name="Рукописный ввод 9">
                <a:extLst>
                  <a:ext uri="{FF2B5EF4-FFF2-40B4-BE49-F238E27FC236}">
                    <a16:creationId xmlns:a16="http://schemas.microsoft.com/office/drawing/2014/main" id="{D4F611E5-5BF3-432E-86BD-75D9FA62FAF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4956" y="-275429"/>
                <a:ext cx="81000" cy="21540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Номер слайда 2">
            <a:extLst>
              <a:ext uri="{FF2B5EF4-FFF2-40B4-BE49-F238E27FC236}">
                <a16:creationId xmlns:a16="http://schemas.microsoft.com/office/drawing/2014/main" id="{B38EA520-EE3C-4838-9405-03116C180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9072" y="6340166"/>
            <a:ext cx="2057757" cy="364195"/>
          </a:xfrm>
        </p:spPr>
        <p:txBody>
          <a:bodyPr/>
          <a:lstStyle/>
          <a:p>
            <a:fld id="{309D7BF6-3F62-4889-97F0-07DE7A19119D}" type="slidenum">
              <a:rPr lang="ru-RU" smtClean="0"/>
              <a:t>1</a:t>
            </a:fld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B2FD1F-F6FD-4E11-981A-E2AD1882D626}"/>
              </a:ext>
            </a:extLst>
          </p:cNvPr>
          <p:cNvSpPr txBox="1"/>
          <p:nvPr/>
        </p:nvSpPr>
        <p:spPr>
          <a:xfrm>
            <a:off x="2128328" y="4631208"/>
            <a:ext cx="820611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Слушатель: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Шершнева Елена Анатольевна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-22163" y="0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5">
              <a:lnSpc>
                <a:spcPct val="110000"/>
              </a:lnSpc>
              <a:buClr>
                <a:schemeClr val="bg1"/>
              </a:buClr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67607" cy="1445942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Разработка и обучение моделей для прогноза модуль упругости при растяжении: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146222" y="3379805"/>
            <a:ext cx="3418663" cy="2699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ru-RU" sz="1700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Объект 2">
            <a:extLst>
              <a:ext uri="{FF2B5EF4-FFF2-40B4-BE49-F238E27FC236}">
                <a16:creationId xmlns:a16="http://schemas.microsoft.com/office/drawing/2014/main" id="{AED70D87-8212-4A15-9CC4-2E4A323EFA85}"/>
              </a:ext>
            </a:extLst>
          </p:cNvPr>
          <p:cNvSpPr txBox="1">
            <a:spLocks/>
          </p:cNvSpPr>
          <p:nvPr/>
        </p:nvSpPr>
        <p:spPr>
          <a:xfrm>
            <a:off x="111448" y="1551005"/>
            <a:ext cx="3511318" cy="3657600"/>
          </a:xfrm>
          <a:prstGeom prst="rect">
            <a:avLst/>
          </a:prstGeom>
        </p:spPr>
        <p:txBody>
          <a:bodyPr anchor="ctr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Aft>
                <a:spcPts val="1000"/>
              </a:spcAft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Графики тестовых и прогнозных значений для разных методов (слева - направо и сверху – вниз):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 опорных векторов;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Линейная регрессия;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Стохастический градиентный спуск;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Многослойный перцептрон;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К-ближайших соседей;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Градиентный </a:t>
            </a:r>
            <a:r>
              <a:rPr lang="ru-RU" sz="1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бустинг</a:t>
            </a:r>
            <a:r>
              <a:rPr lang="ru-RU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«Случайный лес»;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Дерево принятия решений;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Лассо.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endParaRPr lang="ru-RU" sz="1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6D39601-61BF-473A-A3A5-AD475A7DF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217" y="0"/>
            <a:ext cx="2772906" cy="1980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12FF153-68C5-4EF3-8547-349E66F2A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353" y="4802634"/>
            <a:ext cx="2732128" cy="19800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BF7637F-3B76-4D98-8F46-7A1B88AD3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4007" y="22536"/>
            <a:ext cx="2781968" cy="198000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6F207EE-0AF9-4BA5-BFF9-8B3DE79400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3044" y="2389805"/>
            <a:ext cx="2732128" cy="198000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91584D7D-F7D8-4BC3-B0B4-1B5FA6162B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7573" y="2434261"/>
            <a:ext cx="2732128" cy="198000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B5FEA28-2BC4-4242-B855-BE34977B18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4767" y="4802634"/>
            <a:ext cx="2781969" cy="1980000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814EA93C-B2BD-42C2-88C7-F2DB9E022C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52021" y="22536"/>
            <a:ext cx="2732128" cy="1980000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2ECF7802-22B1-4982-9CFA-0BE5C644686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01217" y="2434261"/>
            <a:ext cx="2759314" cy="1980000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AC752843-338B-4666-BDBC-BE17AD32E66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96736" y="4802634"/>
            <a:ext cx="2732128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75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-22163" y="0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5">
              <a:lnSpc>
                <a:spcPct val="110000"/>
              </a:lnSpc>
              <a:buClr>
                <a:schemeClr val="bg1"/>
              </a:buClr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67607" cy="1445942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Поиск </a:t>
            </a:r>
            <a:r>
              <a:rPr lang="ru-RU" sz="2800" b="1" dirty="0" err="1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гиперпараметров</a:t>
            </a:r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</a:p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для прогноза модуль упругости при растяжении: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146222" y="3379805"/>
            <a:ext cx="3418663" cy="2699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ru-RU" sz="1700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Объект 2">
            <a:extLst>
              <a:ext uri="{FF2B5EF4-FFF2-40B4-BE49-F238E27FC236}">
                <a16:creationId xmlns:a16="http://schemas.microsoft.com/office/drawing/2014/main" id="{AED70D87-8212-4A15-9CC4-2E4A323EFA85}"/>
              </a:ext>
            </a:extLst>
          </p:cNvPr>
          <p:cNvSpPr txBox="1">
            <a:spLocks/>
          </p:cNvSpPr>
          <p:nvPr/>
        </p:nvSpPr>
        <p:spPr>
          <a:xfrm>
            <a:off x="111448" y="1495515"/>
            <a:ext cx="3511318" cy="4244885"/>
          </a:xfrm>
          <a:prstGeom prst="rect">
            <a:avLst/>
          </a:prstGeom>
        </p:spPr>
        <p:txBody>
          <a:bodyPr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21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метода «Случайный лес»: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Поиск </a:t>
            </a:r>
            <a:r>
              <a:rPr lang="ru-RU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гиперпараметров</a:t>
            </a: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методом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GridSearchCV</a:t>
            </a: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 перекрёстной проверкой с количеством блоков 10;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Выводим гиперпараметры для оптимальной модели;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Подставляем оптимальные гиперпараметры в модель случайного леса;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Обучаем модель;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Оцениваем точность на тестовом наборе;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Выводим наилучшее значение правильности перекрёстной проверки , наилучшие параметры, наилучшую модель по всем 9 методам; 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Проверяем правильность на тестовом наборе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endParaRPr lang="ru-RU" sz="1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091EB0B-5FD4-4958-9D3A-F572405B1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9198" y="3419"/>
            <a:ext cx="5410635" cy="318582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80A695A-C453-4D95-80C2-245E9FAD1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4106" y="3189243"/>
            <a:ext cx="7181850" cy="2286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2A08045-11B0-4C13-8701-2128FC9FF6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5330" y="5562600"/>
            <a:ext cx="7266990" cy="12954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509AA52-E526-40E5-845C-CE71DC7DDE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0939" y="1851053"/>
            <a:ext cx="2469192" cy="3533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30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-17374" y="0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5">
              <a:lnSpc>
                <a:spcPct val="110000"/>
              </a:lnSpc>
              <a:buClr>
                <a:schemeClr val="bg1"/>
              </a:buClr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67607" cy="144594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Нейронная сеть для соотношения «матрица-наполнитель»: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146222" y="3379805"/>
            <a:ext cx="3418663" cy="2699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ru-RU" sz="1700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Объект 2">
            <a:extLst>
              <a:ext uri="{FF2B5EF4-FFF2-40B4-BE49-F238E27FC236}">
                <a16:creationId xmlns:a16="http://schemas.microsoft.com/office/drawing/2014/main" id="{AED70D87-8212-4A15-9CC4-2E4A323EFA85}"/>
              </a:ext>
            </a:extLst>
          </p:cNvPr>
          <p:cNvSpPr txBox="1">
            <a:spLocks/>
          </p:cNvSpPr>
          <p:nvPr/>
        </p:nvSpPr>
        <p:spPr>
          <a:xfrm>
            <a:off x="130360" y="875223"/>
            <a:ext cx="3511318" cy="5699463"/>
          </a:xfrm>
          <a:prstGeom prst="rect">
            <a:avLst/>
          </a:prstGeom>
        </p:spPr>
        <p:txBody>
          <a:bodyPr anchor="ctr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4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Первая модель: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Сформируем входы и выход для модели.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Разобьём выборки на обучающую и тестовую. 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Нормализуем данные. 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Создадим функцию для поиска наилучших параметров и слоёв.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модель, определим параметры, </a:t>
            </a:r>
            <a:r>
              <a:rPr lang="ru-RU" sz="4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найдем</a:t>
            </a: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оптимальные параметры посмотрим на результаты;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Повторим все эти этапы до построения окончательной модели;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Обучим нейросеть;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Посмотрим на потери модели;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график потерь на тренировочной и тестовой выборках. 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график результата работы модели.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6332530-5C14-4459-BDB0-8A5731BEEE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7" r="737"/>
          <a:stretch/>
        </p:blipFill>
        <p:spPr>
          <a:xfrm>
            <a:off x="3718470" y="3724955"/>
            <a:ext cx="5597307" cy="142582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38C1309-B21E-4A04-AA71-227589301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8470" y="5044856"/>
            <a:ext cx="5597307" cy="176357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F277DD8-9A41-4587-A947-E5841F292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6496" y="2519597"/>
            <a:ext cx="5419512" cy="116132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D1E7F8E-EA4F-4D14-BAAF-83D5499668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6496" y="49573"/>
            <a:ext cx="5405158" cy="242599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99F63755-9AEE-49E4-83F7-145269CA10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5777" y="49572"/>
            <a:ext cx="2745863" cy="2060503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5A620C0-A5F5-41A4-B09B-D56742EDFB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23584" y="5263978"/>
            <a:ext cx="2674758" cy="1310708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03285271-893A-4C85-AB36-209786BF9B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7480" y="3823282"/>
            <a:ext cx="2782455" cy="1229173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C1100627-DCC9-48A8-8D8E-F7DB22BB22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18896" y="2824243"/>
            <a:ext cx="2761039" cy="893277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DB8FF83F-B795-49F1-BDC5-DE593E0B9A9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7480" y="2115332"/>
            <a:ext cx="2800862" cy="66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49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-17374" y="2411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171450" indent="-171450" algn="ctr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Вторая модель: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Сформируем входы и выход для модели.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Разобьём выборки на обучающую и тестовую. 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Нормализуем данные. 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Сконфигурируем модель, зададим слои, посмотрим на архитектуру модели. 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Обучим модель. 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Посмотрим на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MAPE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Test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 на потери модели. 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график потерь на тренировочной и тестовой выборках. 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график результата работы модели.</a:t>
            </a:r>
          </a:p>
          <a:p>
            <a:pPr marL="342900" indent="-342900">
              <a:lnSpc>
                <a:spcPct val="11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Оценим модель по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MSE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ctr"/>
            <a:endParaRPr lang="ru-RU" sz="1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b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Репозиторий</a:t>
            </a:r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github.com</a:t>
            </a:r>
          </a:p>
          <a:p>
            <a:pPr algn="ctr"/>
            <a:r>
              <a:rPr lang="ru-RU" sz="1400" u="sng" dirty="0">
                <a:hlinkClick r:id="rId2"/>
              </a:rPr>
              <a:t>https://github.com/Elena-2022/---</a:t>
            </a:r>
            <a:endParaRPr lang="ru-RU" sz="1400" dirty="0"/>
          </a:p>
          <a:p>
            <a:pPr algn="ctr"/>
            <a:endParaRPr lang="ru-RU" dirty="0" smtClean="0"/>
          </a:p>
          <a:p>
            <a:pPr algn="ctr"/>
            <a:r>
              <a:rPr lang="ru-RU" sz="1400" u="sng" dirty="0">
                <a:hlinkClick r:id="rId3"/>
              </a:rPr>
              <a:t>https://colab.research.google.com/drive/1Fzou07B8pY6co3qHm9xFvQoax1WECW6A?usp=share_link</a:t>
            </a:r>
            <a:endParaRPr lang="ru-RU" sz="1400" dirty="0"/>
          </a:p>
          <a:p>
            <a:pPr algn="ctr"/>
            <a:endParaRPr lang="en-GB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82257" cy="1038998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Нейронная сеть для соотношения «матрица-наполнитель</a:t>
            </a:r>
            <a:r>
              <a:rPr lang="ru-RU" sz="36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»:</a:t>
            </a:r>
          </a:p>
          <a:p>
            <a:pPr algn="ctr"/>
            <a:endParaRPr lang="ru-RU" sz="3600" b="1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ctr"/>
            <a:endParaRPr lang="ru-RU" sz="3600" b="1" dirty="0" smtClean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ctr"/>
            <a:endParaRPr lang="ru-RU" sz="3600" b="1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ctr"/>
            <a:endParaRPr lang="ru-RU" sz="3600" b="1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endParaRPr lang="ru-RU" sz="3400" dirty="0">
              <a:solidFill>
                <a:srgbClr val="FFFFFF"/>
              </a:solidFill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2D8E7F87-A3D8-43BF-B466-E1F1F44F3679}"/>
              </a:ext>
            </a:extLst>
          </p:cNvPr>
          <p:cNvSpPr txBox="1">
            <a:spLocks/>
          </p:cNvSpPr>
          <p:nvPr/>
        </p:nvSpPr>
        <p:spPr>
          <a:xfrm>
            <a:off x="8773337" y="1618312"/>
            <a:ext cx="3418663" cy="73306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Clr>
                <a:schemeClr val="bg1"/>
              </a:buClr>
              <a:buNone/>
            </a:pPr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-267490" y="6765604"/>
            <a:ext cx="3418663" cy="7330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ru-RU" sz="1400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CA60991-A7E5-415B-B632-4C9047472E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524" y="2637405"/>
            <a:ext cx="5724356" cy="188898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846A59D-BA36-4B2B-A4F5-78EAF079A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4524" y="4714241"/>
            <a:ext cx="5900936" cy="196498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42892D5-BA21-4A05-800B-D03B8EF510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8880" y="4251004"/>
            <a:ext cx="2476500" cy="25146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75D09BE-B6CD-445A-B4F4-94C8FAE5B5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23611" y="38098"/>
            <a:ext cx="2368389" cy="2269706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6C20652-EB99-4E99-AE29-BE49CDF961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24523" y="53037"/>
            <a:ext cx="5900937" cy="1490698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0A228D97-E073-4577-93BB-E788CE47793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16435" y="2307804"/>
            <a:ext cx="1982737" cy="1337866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AC36CF78-0D6C-400C-A401-AF8AE55A929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17149" y="1822448"/>
            <a:ext cx="5899088" cy="603509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38A8E051-8C9F-4E8C-8B27-374F610E526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448509" y="3703671"/>
            <a:ext cx="1118588" cy="63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34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494EB7D-3FA2-4F31-8B00-82700A4280A2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3953866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ru-RU" sz="6000" b="1" dirty="0" smtClean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ctr"/>
            <a:endParaRPr lang="ru-RU" sz="6000" b="1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ctr"/>
            <a:r>
              <a:rPr lang="ru-RU" sz="60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Спасибо </a:t>
            </a:r>
            <a:endParaRPr lang="ru-RU" sz="6000" b="1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ctr"/>
            <a:r>
              <a:rPr lang="ru-RU" sz="60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за </a:t>
            </a:r>
          </a:p>
          <a:p>
            <a:pPr algn="ctr"/>
            <a:r>
              <a:rPr lang="ru-RU" sz="60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внимание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34E6DE-F132-4BB0-968D-32483F3FAAD5}"/>
              </a:ext>
            </a:extLst>
          </p:cNvPr>
          <p:cNvSpPr txBox="1"/>
          <p:nvPr/>
        </p:nvSpPr>
        <p:spPr>
          <a:xfrm>
            <a:off x="4494551" y="3482962"/>
            <a:ext cx="6134470" cy="75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 algn="ctr">
              <a:lnSpc>
                <a:spcPct val="107000"/>
              </a:lnSpc>
              <a:spcAft>
                <a:spcPts val="800"/>
              </a:spcAft>
            </a:pPr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r>
              <a:rPr lang="ru-RU" sz="400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ru-RU" sz="4000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475D1E-D9AF-46FB-A54D-F4864FD3A30F}"/>
              </a:ext>
            </a:extLst>
          </p:cNvPr>
          <p:cNvSpPr txBox="1"/>
          <p:nvPr/>
        </p:nvSpPr>
        <p:spPr>
          <a:xfrm>
            <a:off x="4132661" y="4040814"/>
            <a:ext cx="7371767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4500" algn="just"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Использованные при разработке моделей подходы не позволили получить сколько-нибудь достоверных прогнозов. </a:t>
            </a:r>
          </a:p>
          <a:p>
            <a:pPr indent="444500" algn="just"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Применённые модели регрессии не показали высокой эффективности в прогнозировании свойств композитов.</a:t>
            </a:r>
          </a:p>
          <a:p>
            <a:pPr indent="444500" algn="just"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Невозможно определить из свойств материалов соотношение «матрица – наполнитель» </a:t>
            </a:r>
          </a:p>
          <a:p>
            <a:pPr indent="444500" algn="just"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Текущим набором алгоритмов задача эффективно не решается.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5454EE-27BB-4C97-8652-0E71FDE85B52}"/>
              </a:ext>
            </a:extLst>
          </p:cNvPr>
          <p:cNvSpPr txBox="1"/>
          <p:nvPr/>
        </p:nvSpPr>
        <p:spPr>
          <a:xfrm>
            <a:off x="4652172" y="584439"/>
            <a:ext cx="6134470" cy="460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 algn="ctr">
              <a:lnSpc>
                <a:spcPct val="107000"/>
              </a:lnSpc>
              <a:spcAft>
                <a:spcPts val="800"/>
              </a:spcAft>
            </a:pPr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Трудности и ошибки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CB16F8-0D8E-4984-8F75-C1D79724518D}"/>
              </a:ext>
            </a:extLst>
          </p:cNvPr>
          <p:cNvSpPr txBox="1"/>
          <p:nvPr/>
        </p:nvSpPr>
        <p:spPr>
          <a:xfrm>
            <a:off x="4132661" y="988694"/>
            <a:ext cx="7346410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4500" algn="just"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Опечатки, описки, пропуски </a:t>
            </a: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скобок из-за 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этого модели не работали, я </a:t>
            </a: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шла 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разными путями: </a:t>
            </a: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искала 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ошибки в написанном коде и </a:t>
            </a: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пробовала 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другие формулы, поэтому в работе одни и те же задачи решены разными (иногда практически одинаковыми способами) вариантами.</a:t>
            </a:r>
          </a:p>
          <a:p>
            <a:pPr indent="444500" algn="just"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ru-RU" sz="160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Возникли проблемы 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 переносе ноутбука с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jupiter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потому что часть графиков не отображалась и результат был всегда разный в процессе работы. </a:t>
            </a:r>
          </a:p>
          <a:p>
            <a:pPr indent="444500" algn="just"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 когда все ошибки, которые я </a:t>
            </a: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смога 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найти, были устранены оба ноутбука </a:t>
            </a: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заработали.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19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DBE5301-D6BB-401A-BD51-3ACBFD0616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831"/>
          <a:stretch/>
        </p:blipFill>
        <p:spPr>
          <a:xfrm>
            <a:off x="3696420" y="0"/>
            <a:ext cx="2855632" cy="404336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-5533" y="0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5">
              <a:lnSpc>
                <a:spcPct val="110000"/>
              </a:lnSpc>
              <a:buClr>
                <a:schemeClr val="bg1"/>
              </a:buClr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67607" cy="144594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Начало работы: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2D8E7F87-A3D8-43BF-B466-E1F1F44F3679}"/>
              </a:ext>
            </a:extLst>
          </p:cNvPr>
          <p:cNvSpPr txBox="1">
            <a:spLocks/>
          </p:cNvSpPr>
          <p:nvPr/>
        </p:nvSpPr>
        <p:spPr>
          <a:xfrm>
            <a:off x="80444" y="905521"/>
            <a:ext cx="3418663" cy="3058891"/>
          </a:xfrm>
          <a:prstGeom prst="rect">
            <a:avLst/>
          </a:prstGeom>
        </p:spPr>
        <p:txBody>
          <a:bodyPr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Aft>
                <a:spcPts val="1000"/>
              </a:spcAft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21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Подробный план работы:</a:t>
            </a:r>
          </a:p>
          <a:p>
            <a:pPr algn="just">
              <a:lnSpc>
                <a:spcPct val="110000"/>
              </a:lnSpc>
              <a:buClr>
                <a:schemeClr val="bg1"/>
              </a:buClr>
            </a:pPr>
            <a:r>
              <a:rPr lang="ru-RU" sz="19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Составила </a:t>
            </a:r>
            <a:r>
              <a:rPr lang="ru-R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подробный план, который помог плодотворно двигаться к цели;</a:t>
            </a:r>
          </a:p>
          <a:p>
            <a:pPr algn="just">
              <a:lnSpc>
                <a:spcPct val="110000"/>
              </a:lnSpc>
              <a:buClr>
                <a:schemeClr val="bg1"/>
              </a:buClr>
            </a:pPr>
            <a:r>
              <a:rPr lang="ru-RU" sz="19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Изучила </a:t>
            </a:r>
            <a:r>
              <a:rPr lang="ru-R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теоретические основы, методы решения и практические составляющие поставленной задачи;</a:t>
            </a:r>
          </a:p>
          <a:p>
            <a:pPr algn="just">
              <a:lnSpc>
                <a:spcPct val="110000"/>
              </a:lnSpc>
              <a:buClr>
                <a:schemeClr val="bg1"/>
              </a:buClr>
            </a:pPr>
            <a:r>
              <a:rPr lang="ru-R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Некоторые пункты плана </a:t>
            </a:r>
            <a:r>
              <a:rPr lang="ru-RU" sz="19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повторяла </a:t>
            </a:r>
            <a:r>
              <a:rPr lang="ru-R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много раз, чтобы добиться результата;</a:t>
            </a:r>
          </a:p>
          <a:p>
            <a:pPr algn="just">
              <a:lnSpc>
                <a:spcPct val="110000"/>
              </a:lnSpc>
              <a:buClr>
                <a:schemeClr val="bg1"/>
              </a:buClr>
            </a:pPr>
            <a:r>
              <a:rPr lang="ru-RU" sz="19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Использовала </a:t>
            </a:r>
            <a:r>
              <a:rPr lang="ru-R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 разных методов регрессий для каждой из </a:t>
            </a:r>
            <a:r>
              <a:rPr lang="ru-RU" sz="19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моделей.</a:t>
            </a:r>
            <a:endParaRPr lang="ru-RU" sz="19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Clr>
                <a:schemeClr val="bg1"/>
              </a:buClr>
              <a:buNone/>
            </a:pPr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136112" y="4013985"/>
            <a:ext cx="3418663" cy="17333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Aft>
                <a:spcPts val="1000"/>
              </a:spcAft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600" b="1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Графики: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400" cap="non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Строила </a:t>
            </a:r>
            <a:r>
              <a:rPr lang="ru-RU" sz="14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много графиков;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4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Несколько подобных графиков для одних и тех же переменных</a:t>
            </a:r>
            <a:r>
              <a:rPr lang="ru-RU" sz="1400" cap="non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1400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0D3689E-AEDA-47A3-8EDF-91FEDB5E8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6301" y="-11124"/>
            <a:ext cx="2798063" cy="4031766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1439A28-B00C-41DB-A408-2240119A1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9937" y="4197512"/>
            <a:ext cx="2761891" cy="2321511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8FABAF81-5EA6-4C13-BBBF-3FF24DB0FB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5286" y="5014937"/>
            <a:ext cx="4164871" cy="932264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0FD92C41-2123-47AF-AF30-F99A516C91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8029" y="5612742"/>
            <a:ext cx="803376" cy="1195686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DB03E810-1FCB-464C-B2FB-90BAF35F98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18029" y="4079804"/>
            <a:ext cx="776911" cy="560099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07657683-D6A2-485F-864A-33B7FA7D79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13304" y="5747260"/>
            <a:ext cx="1542227" cy="1072292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8994F1D0-31C1-4CEB-8F7F-E7CF8E83A3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1600" y="4625955"/>
            <a:ext cx="2273574" cy="2182473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4C0A3F40-D8DA-4DA6-B94C-0D123885B6C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93162" y="3933873"/>
            <a:ext cx="2943291" cy="2067248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75C4E91F-E640-4C1C-A5EB-84303CDBC0F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309233" y="5260573"/>
            <a:ext cx="2462212" cy="1474033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517197CB-5399-420B-92F8-D741219E1AE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864807" y="4147912"/>
            <a:ext cx="3114583" cy="112698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ABD08DDF-2B0C-447D-8CAF-3B40AA3B16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069261" y="5662314"/>
            <a:ext cx="3114584" cy="1072292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98A85330-ADC3-4B0C-A2AE-A912F8D15F1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40425" y="4210416"/>
            <a:ext cx="1752112" cy="868735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92E9EBD8-F6A5-4C72-91B0-E2873EAE43A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214916" y="4221066"/>
            <a:ext cx="955241" cy="785313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B3ED2D1A-5430-4FD8-980D-AD95435DE01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856168" y="6323147"/>
            <a:ext cx="1390137" cy="458731"/>
          </a:xfrm>
          <a:prstGeom prst="rect">
            <a:avLst/>
          </a:prstGeom>
        </p:spPr>
      </p:pic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AA42DDEA-15F9-4F70-BE58-98DAAB2620A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636885" y="6144085"/>
            <a:ext cx="1555115" cy="517847"/>
          </a:xfrm>
          <a:prstGeom prst="rect">
            <a:avLst/>
          </a:prstGeom>
        </p:spPr>
      </p:pic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FBB34DFC-3767-47AB-8100-355955D302A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186981" y="5371208"/>
            <a:ext cx="681481" cy="69196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272970" y="1"/>
            <a:ext cx="2419568" cy="276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48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-5533" y="0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5">
              <a:lnSpc>
                <a:spcPct val="110000"/>
              </a:lnSpc>
              <a:buClr>
                <a:schemeClr val="bg1"/>
              </a:buClr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67607" cy="144594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Объединение файлов и разведочный анализ: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2D8E7F87-A3D8-43BF-B466-E1F1F44F3679}"/>
              </a:ext>
            </a:extLst>
          </p:cNvPr>
          <p:cNvSpPr txBox="1">
            <a:spLocks/>
          </p:cNvSpPr>
          <p:nvPr/>
        </p:nvSpPr>
        <p:spPr>
          <a:xfrm>
            <a:off x="93658" y="1250439"/>
            <a:ext cx="3418663" cy="232422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Объединение по индексу: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Импортируем необходимые библиотеки;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Загружаем файлы;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Посмотрим размерность;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Объединим оба файла по индексу по типу объединения INNER </a:t>
            </a:r>
          </a:p>
          <a:p>
            <a:pPr marL="0" indent="0">
              <a:lnSpc>
                <a:spcPct val="110000"/>
              </a:lnSpc>
              <a:buClr>
                <a:schemeClr val="bg1"/>
              </a:buClr>
              <a:buNone/>
            </a:pPr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144714" y="3428999"/>
            <a:ext cx="3418663" cy="2386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600" b="1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Разведочный анализ данных: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4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Посмотрим на начальные и конечные строки нашего </a:t>
            </a:r>
            <a:r>
              <a:rPr lang="ru-RU" sz="1400" cap="none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датасета</a:t>
            </a:r>
            <a:r>
              <a:rPr lang="ru-RU" sz="14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4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Изучим информацию о </a:t>
            </a:r>
            <a:r>
              <a:rPr lang="ru-RU" sz="1400" cap="none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датасете</a:t>
            </a:r>
            <a:r>
              <a:rPr lang="ru-RU" sz="14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4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Проверим типы данных в каждом столбце;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4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Проверим пропуски;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4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Поищем уникальные значения с помощью функции </a:t>
            </a:r>
            <a:r>
              <a:rPr lang="ru-RU" sz="1400" cap="none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nunique</a:t>
            </a:r>
            <a:endParaRPr lang="ru-RU" sz="1400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A6D8E4B-99DD-46BF-A894-B32A9FC56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936" y="49573"/>
            <a:ext cx="5137287" cy="292963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9C7226B-F0A1-471F-8727-41453752F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2542" y="580117"/>
            <a:ext cx="4010818" cy="174452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30F92AB-C51F-465C-ACE0-322E79D90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5666" y="3160451"/>
            <a:ext cx="3878884" cy="265530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1927E69-F844-4DCD-8F8D-8A971479A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4551" y="3095625"/>
            <a:ext cx="3728150" cy="272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81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9662" y="16335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5">
              <a:lnSpc>
                <a:spcPct val="110000"/>
              </a:lnSpc>
              <a:buClr>
                <a:schemeClr val="bg1"/>
              </a:buClr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67607" cy="144594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«Угол нашивки» и описательная статистика: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2D8E7F87-A3D8-43BF-B466-E1F1F44F3679}"/>
              </a:ext>
            </a:extLst>
          </p:cNvPr>
          <p:cNvSpPr txBox="1">
            <a:spLocks/>
          </p:cNvSpPr>
          <p:nvPr/>
        </p:nvSpPr>
        <p:spPr>
          <a:xfrm>
            <a:off x="180622" y="1242875"/>
            <a:ext cx="3418663" cy="213693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со столбцом "Угол нашивки":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Проверим количество элементов со значением 0 градусов;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Приведём к значениям 0 и 1;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Убедимся в неизменном количестве элементов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146222" y="3379805"/>
            <a:ext cx="3418663" cy="2699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900" b="1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Описательная статистика</a:t>
            </a:r>
            <a:r>
              <a:rPr lang="ru-RU" sz="1600" b="1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7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Изучим описательную статистику данных (максимальное, минимальное, квартили, медиана, стандартное отклонение, среднее значение и т.д.),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7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Посмотрим на основные параметры анализа данных;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7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Проверим </a:t>
            </a:r>
            <a:r>
              <a:rPr lang="ru-RU" sz="1700" cap="none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</a:t>
            </a:r>
            <a:r>
              <a:rPr lang="ru-RU" sz="17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 пропущенные  и дублирующие данные;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7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Вычислим коэффициенты ранговой корреляции </a:t>
            </a:r>
            <a:r>
              <a:rPr lang="ru-RU" sz="1700" cap="none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Кендалла</a:t>
            </a:r>
            <a:r>
              <a:rPr lang="ru-RU" sz="1700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 Пирсона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FE41A2F-2B59-45B3-949F-27BD4DEE4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0245" y="49573"/>
            <a:ext cx="4248157" cy="316835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944FF4A-F041-47E7-B641-56B47D976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8334" y="581225"/>
            <a:ext cx="3897952" cy="210505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7BEF0F7-2A2A-41F3-8A0D-1212E0B39E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5658" y="3640070"/>
            <a:ext cx="5728566" cy="3041482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A479636-21F8-407D-BA95-3F0B853772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010" y="3750122"/>
            <a:ext cx="2603332" cy="282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70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9073" y="-1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5">
              <a:lnSpc>
                <a:spcPct val="110000"/>
              </a:lnSpc>
              <a:buClr>
                <a:schemeClr val="bg1"/>
              </a:buClr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67607" cy="144594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Визуализация «сырых» данных: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2D8E7F87-A3D8-43BF-B466-E1F1F44F3679}"/>
              </a:ext>
            </a:extLst>
          </p:cNvPr>
          <p:cNvSpPr txBox="1">
            <a:spLocks/>
          </p:cNvSpPr>
          <p:nvPr/>
        </p:nvSpPr>
        <p:spPr>
          <a:xfrm>
            <a:off x="223670" y="1842258"/>
            <a:ext cx="3511318" cy="3173482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Графики</a:t>
            </a:r>
            <a:r>
              <a:rPr lang="ru-RU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без нормализации и исключения шумов 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гистограммы распределения каждой из переменных (несколько вариантов);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диаграммы "ящиков с усами" (несколько вариантов);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попарные графики рассеяния точек (несколько вариантов);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графики квантиль-квантиль;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тепловые карты (несколько вариантов)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146222" y="3379805"/>
            <a:ext cx="3418663" cy="2699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ru-RU" sz="1700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B6D4624-B400-494C-9441-BF5FCFCA1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3197" y="49573"/>
            <a:ext cx="2784637" cy="272913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E2EBAE6-1D4C-4E07-AF17-F49AC9B6C0B1}"/>
              </a:ext>
            </a:extLst>
          </p:cNvPr>
          <p:cNvPicPr/>
          <p:nvPr/>
        </p:nvPicPr>
        <p:blipFill rotWithShape="1">
          <a:blip r:embed="rId3"/>
          <a:srcRect l="4332" t="13586" r="6980" b="-1368"/>
          <a:stretch/>
        </p:blipFill>
        <p:spPr bwMode="auto">
          <a:xfrm>
            <a:off x="6873122" y="0"/>
            <a:ext cx="3069410" cy="21786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493BB89-3DC4-45A4-ACD0-853787CE239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911700" y="4288747"/>
            <a:ext cx="2627630" cy="251968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446186F-7CA9-412B-ACBA-D63A46A0BA5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617834" y="4288747"/>
            <a:ext cx="2524125" cy="251968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6BC1463-48B2-40D3-BE7B-F383660B8AEC}"/>
              </a:ext>
            </a:extLst>
          </p:cNvPr>
          <p:cNvPicPr/>
          <p:nvPr/>
        </p:nvPicPr>
        <p:blipFill rotWithShape="1">
          <a:blip r:embed="rId6"/>
          <a:srcRect l="5054" t="1060" r="14801"/>
          <a:stretch/>
        </p:blipFill>
        <p:spPr bwMode="auto">
          <a:xfrm>
            <a:off x="9274761" y="4416357"/>
            <a:ext cx="2755470" cy="21786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A02A00A-1648-4C74-95EE-1CCB3648A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97820" y="49573"/>
            <a:ext cx="841810" cy="280143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E013FA86-FE0D-4FAD-B0AA-10083F0588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58483" y="49573"/>
            <a:ext cx="971748" cy="2532992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0A2489AC-8AE4-49CC-B4A2-B97F7EC75EF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99836" y="2178692"/>
            <a:ext cx="2566636" cy="2110055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81B640E7-6CB2-444B-AD9D-5A4301C39B0D}"/>
              </a:ext>
            </a:extLst>
          </p:cNvPr>
          <p:cNvPicPr/>
          <p:nvPr/>
        </p:nvPicPr>
        <p:blipFill rotWithShape="1">
          <a:blip r:embed="rId10"/>
          <a:srcRect l="8303" t="25887" r="7340" b="20413"/>
          <a:stretch/>
        </p:blipFill>
        <p:spPr bwMode="auto">
          <a:xfrm>
            <a:off x="3828499" y="2925127"/>
            <a:ext cx="2814955" cy="10077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3D8BE450-6D0F-4DF7-B15A-4E774152900A}"/>
              </a:ext>
            </a:extLst>
          </p:cNvPr>
          <p:cNvPicPr/>
          <p:nvPr/>
        </p:nvPicPr>
        <p:blipFill rotWithShape="1">
          <a:blip r:embed="rId11"/>
          <a:srcRect l="3129" t="38937" r="4582" b="36031"/>
          <a:stretch/>
        </p:blipFill>
        <p:spPr bwMode="auto">
          <a:xfrm>
            <a:off x="9255908" y="2822703"/>
            <a:ext cx="2755470" cy="9496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5440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0" y="12973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5">
              <a:lnSpc>
                <a:spcPct val="110000"/>
              </a:lnSpc>
              <a:buClr>
                <a:schemeClr val="bg1"/>
              </a:buClr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67607" cy="144594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Предобработка данных: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2D8E7F87-A3D8-43BF-B466-E1F1F44F3679}"/>
              </a:ext>
            </a:extLst>
          </p:cNvPr>
          <p:cNvSpPr txBox="1">
            <a:spLocks/>
          </p:cNvSpPr>
          <p:nvPr/>
        </p:nvSpPr>
        <p:spPr>
          <a:xfrm>
            <a:off x="93658" y="1391574"/>
            <a:ext cx="3511318" cy="407485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Исключение выбросов: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Посчитаем количество значений методом 3 сигм и методом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межквартильных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расстояний;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Исключим выбросы методом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межквартильного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расстояния 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Проверим результат;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графики;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Убедимся, что выбросы ещё остались;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Повторим удаление выбросов ещё 4 раза до полного удаления;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Проверим чистоту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датасета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от выбросов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все возможные графики «чистого»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датасета</a:t>
            </a:r>
            <a:endParaRPr lang="ru-RU" sz="1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146222" y="3379805"/>
            <a:ext cx="3418663" cy="2699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ru-RU" sz="1700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6DD89F0-A7F0-4AC4-B361-97B21A116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918" y="49573"/>
            <a:ext cx="4240207" cy="389985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58F4276-D095-42A4-B78A-A652496D1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1782" y="3949429"/>
            <a:ext cx="3673194" cy="2725124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A799652-C78E-4E76-ABF9-55E363BB4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8806" y="2619333"/>
            <a:ext cx="3579536" cy="2236592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6CD650B5-EF30-4546-B2CA-21D36AA635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6954" y="4882493"/>
            <a:ext cx="2633401" cy="1818628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925C38B0-73CC-43CD-B1A9-7EF61B5515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8680" y="71029"/>
            <a:ext cx="4019662" cy="2563827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8F7AC409-0BDC-4736-8EF2-A583E72DDD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50355" y="4855925"/>
            <a:ext cx="2247987" cy="184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736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-17374" y="11097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5">
              <a:lnSpc>
                <a:spcPct val="110000"/>
              </a:lnSpc>
              <a:buClr>
                <a:schemeClr val="bg1"/>
              </a:buClr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67607" cy="144594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Предобработка данных: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2D8E7F87-A3D8-43BF-B466-E1F1F44F3679}"/>
              </a:ext>
            </a:extLst>
          </p:cNvPr>
          <p:cNvSpPr txBox="1">
            <a:spLocks/>
          </p:cNvSpPr>
          <p:nvPr/>
        </p:nvSpPr>
        <p:spPr>
          <a:xfrm>
            <a:off x="183079" y="3910591"/>
            <a:ext cx="2946010" cy="228970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Стандартизация данных: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Стандартизируем данные с помощью  </a:t>
            </a:r>
            <a:r>
              <a:rPr lang="en-US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StandardScaler</a:t>
            </a:r>
            <a:r>
              <a:rPr lang="en-US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Проверим результат </a:t>
            </a:r>
            <a:r>
              <a:rPr lang="en-US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StandardScaler</a:t>
            </a:r>
            <a:r>
              <a:rPr lang="en-US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графики </a:t>
            </a:r>
            <a:r>
              <a:rPr lang="en-US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StandardScaler</a:t>
            </a:r>
            <a:r>
              <a:rPr lang="en-US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endParaRPr lang="ru-RU" sz="1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146222" y="3379805"/>
            <a:ext cx="3418663" cy="2699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ru-RU" sz="1700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E94004C-2499-4776-9FD5-9C9EF3FDF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9690" y="49573"/>
            <a:ext cx="3528922" cy="174971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BA9CDDB-88EF-4A62-8A18-F807DBCDD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3635" y="89649"/>
            <a:ext cx="4633651" cy="3221721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B5DE014-25D8-4968-B82F-821CE5756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8820" y="1901818"/>
            <a:ext cx="3528922" cy="174971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58AA207-41FD-41E8-B10F-56D9F75D33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6855" y="3695415"/>
            <a:ext cx="3528923" cy="1749717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D92B691-F7C9-45C5-93E9-804D669B3D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6497" y="3709963"/>
            <a:ext cx="3441246" cy="1720623"/>
          </a:xfrm>
          <a:prstGeom prst="rect">
            <a:avLst/>
          </a:prstGeom>
        </p:spPr>
      </p:pic>
      <p:sp>
        <p:nvSpPr>
          <p:cNvPr id="26" name="Объект 2">
            <a:extLst>
              <a:ext uri="{FF2B5EF4-FFF2-40B4-BE49-F238E27FC236}">
                <a16:creationId xmlns:a16="http://schemas.microsoft.com/office/drawing/2014/main" id="{AED70D87-8212-4A15-9CC4-2E4A323EFA85}"/>
              </a:ext>
            </a:extLst>
          </p:cNvPr>
          <p:cNvSpPr txBox="1">
            <a:spLocks/>
          </p:cNvSpPr>
          <p:nvPr/>
        </p:nvSpPr>
        <p:spPr>
          <a:xfrm>
            <a:off x="144714" y="609020"/>
            <a:ext cx="3511318" cy="350428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Нормализация данных: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Нормализуем данные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MinMaxScaler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график плотности ядра;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Проверим результат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MinMaxScaler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графики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MinMaxScaler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Нормализуем данные с помощью </a:t>
            </a:r>
            <a:r>
              <a:rPr lang="en-US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Normalizer()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Проверим результат </a:t>
            </a:r>
            <a:r>
              <a:rPr lang="en-US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Normalizer()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графики </a:t>
            </a:r>
            <a:r>
              <a:rPr lang="en-US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Normalizer()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F35E2D8E-A1A2-4E68-B3FA-200458DF2D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4408" y="5430586"/>
            <a:ext cx="8371370" cy="134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43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-17374" y="-49573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5">
              <a:lnSpc>
                <a:spcPct val="110000"/>
              </a:lnSpc>
              <a:buClr>
                <a:schemeClr val="bg1"/>
              </a:buClr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67607" cy="1445942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Разработка и обучение моделей для прогноза прочности при растяжении: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146222" y="3379805"/>
            <a:ext cx="3418663" cy="2699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ru-RU" sz="1700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Объект 2">
            <a:extLst>
              <a:ext uri="{FF2B5EF4-FFF2-40B4-BE49-F238E27FC236}">
                <a16:creationId xmlns:a16="http://schemas.microsoft.com/office/drawing/2014/main" id="{AED70D87-8212-4A15-9CC4-2E4A323EFA85}"/>
              </a:ext>
            </a:extLst>
          </p:cNvPr>
          <p:cNvSpPr txBox="1">
            <a:spLocks/>
          </p:cNvSpPr>
          <p:nvPr/>
        </p:nvSpPr>
        <p:spPr>
          <a:xfrm>
            <a:off x="93259" y="1529533"/>
            <a:ext cx="3511318" cy="3700544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 К ближайших соседей: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Разбиваем данные на тестовую и тренировочную выборки;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Обучаем модель;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Вычисляем коэффициент детерминации;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Считаем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MAPE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MSE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RMSE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score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 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score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Сравниваем с результатами модели, выдающей среднее значение;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графики для тестовых и прогнозных значений;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Построим гистограмму распределения ошибки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0384986-17CC-432D-9B4C-3919A8E9B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291" y="-18874"/>
            <a:ext cx="4038600" cy="27051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CF99986-B37B-49F0-B26A-6996F2216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173" y="2657246"/>
            <a:ext cx="5848350" cy="4162425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1BC9864-D3E0-4DC9-B244-92F9A4CEB3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5536" y="-18875"/>
            <a:ext cx="3953606" cy="2705099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3E5E97B7-C28B-4729-842A-6F1932F7FE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5295" y="4797440"/>
            <a:ext cx="2505075" cy="1200150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5086EFC4-D75C-458D-8B2F-FB90BA876A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32718" y="3379427"/>
            <a:ext cx="2486424" cy="106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57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D2D19-ACED-4D05-B3DF-F27B971E47F2}"/>
              </a:ext>
            </a:extLst>
          </p:cNvPr>
          <p:cNvSpPr/>
          <p:nvPr/>
        </p:nvSpPr>
        <p:spPr>
          <a:xfrm>
            <a:off x="-17374" y="-49573"/>
            <a:ext cx="3691782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5">
              <a:lnSpc>
                <a:spcPct val="110000"/>
              </a:lnSpc>
              <a:buClr>
                <a:schemeClr val="bg1"/>
              </a:buClr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8029AB-4342-44EA-B32B-A9C730864718}"/>
              </a:ext>
            </a:extLst>
          </p:cNvPr>
          <p:cNvSpPr txBox="1">
            <a:spLocks/>
          </p:cNvSpPr>
          <p:nvPr/>
        </p:nvSpPr>
        <p:spPr>
          <a:xfrm>
            <a:off x="144714" y="49573"/>
            <a:ext cx="3367607" cy="144594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Поиск </a:t>
            </a:r>
            <a:r>
              <a:rPr lang="ru-RU" sz="2800" b="1" dirty="0" err="1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гиперпараметров</a:t>
            </a:r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E55286-D386-4C71-89FF-FFBB1E76ACFF}"/>
              </a:ext>
            </a:extLst>
          </p:cNvPr>
          <p:cNvSpPr txBox="1">
            <a:spLocks/>
          </p:cNvSpPr>
          <p:nvPr/>
        </p:nvSpPr>
        <p:spPr>
          <a:xfrm>
            <a:off x="146222" y="3379805"/>
            <a:ext cx="3418663" cy="2699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ru-RU" sz="1700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Объект 2">
            <a:extLst>
              <a:ext uri="{FF2B5EF4-FFF2-40B4-BE49-F238E27FC236}">
                <a16:creationId xmlns:a16="http://schemas.microsoft.com/office/drawing/2014/main" id="{AED70D87-8212-4A15-9CC4-2E4A323EFA85}"/>
              </a:ext>
            </a:extLst>
          </p:cNvPr>
          <p:cNvSpPr txBox="1">
            <a:spLocks/>
          </p:cNvSpPr>
          <p:nvPr/>
        </p:nvSpPr>
        <p:spPr>
          <a:xfrm>
            <a:off x="93259" y="1529532"/>
            <a:ext cx="3511318" cy="4267585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метода «Деревья решений»: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Поиск </a:t>
            </a:r>
            <a:r>
              <a:rPr lang="ru-R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гиперпараметров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методом </a:t>
            </a:r>
            <a:r>
              <a:rPr lang="en-US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GridSearchCV</a:t>
            </a: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 перекрёстной проверкой с количеством блоков 10;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Выводим гиперпараметры для оптимальной модели;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Подставляем оптимальные гиперпараметры в модель случайного леса;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Обучаем модель;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Оцениваем точность на тестовом наборе;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Выводим наилучшее значение правильности перекрёстной проверки , наилучшие параметры, наилучшую модель по всем 9 методам; 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r>
              <a:rPr lang="ru-R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Проверяем правильность на тестовом наборе</a:t>
            </a:r>
          </a:p>
          <a:p>
            <a:pPr>
              <a:lnSpc>
                <a:spcPct val="110000"/>
              </a:lnSpc>
              <a:buClr>
                <a:schemeClr val="bg1"/>
              </a:buClr>
            </a:pPr>
            <a:endParaRPr lang="ru-RU" sz="1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9FE5A70-13BF-4571-9881-E7DA9CDE3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5210" y="113744"/>
            <a:ext cx="8338697" cy="390783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1AD1481-F0BC-4004-8205-D3BA0FEEB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173" y="4000986"/>
            <a:ext cx="4884106" cy="242262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A3E5869-06E6-4F69-B35D-5BC2549A2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7392" y="4272882"/>
            <a:ext cx="4548386" cy="93941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C22F14C-14C8-4CAA-89CB-6D6B853F16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8912" y="5212296"/>
            <a:ext cx="3824995" cy="120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45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Натуральные материалы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Натуральные материалы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туральные материалы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995</TotalTime>
  <Words>964</Words>
  <Application>Microsoft Office PowerPoint</Application>
  <PresentationFormat>Широкоэкранный</PresentationFormat>
  <Paragraphs>150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Garamond</vt:lpstr>
      <vt:lpstr>Times New Roman</vt:lpstr>
      <vt:lpstr>Wingdings</vt:lpstr>
      <vt:lpstr>Натуральные материалы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Я</dc:creator>
  <cp:lastModifiedBy>bbud</cp:lastModifiedBy>
  <cp:revision>80</cp:revision>
  <dcterms:created xsi:type="dcterms:W3CDTF">2022-06-12T16:10:37Z</dcterms:created>
  <dcterms:modified xsi:type="dcterms:W3CDTF">2023-04-25T18:15:13Z</dcterms:modified>
</cp:coreProperties>
</file>

<file path=docProps/thumbnail.jpeg>
</file>